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sldIdLst>
    <p:sldId id="281" r:id="rId2"/>
    <p:sldId id="292" r:id="rId3"/>
    <p:sldId id="295" r:id="rId4"/>
    <p:sldId id="291" r:id="rId5"/>
    <p:sldId id="285" r:id="rId6"/>
    <p:sldId id="289" r:id="rId7"/>
    <p:sldId id="296" r:id="rId8"/>
    <p:sldId id="297" r:id="rId9"/>
    <p:sldId id="287" r:id="rId10"/>
    <p:sldId id="283" r:id="rId11"/>
    <p:sldId id="294" r:id="rId12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99"/>
    <a:srgbClr val="CCFFCC"/>
    <a:srgbClr val="60C000"/>
    <a:srgbClr val="FF9966"/>
    <a:srgbClr val="99FFCC"/>
    <a:srgbClr val="FFCC99"/>
    <a:srgbClr val="FFFF99"/>
    <a:srgbClr val="00823B"/>
    <a:srgbClr val="B05B26"/>
    <a:srgbClr val="E5A07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A488322-F2BA-4B5B-9748-0D474271808F}" styleName="Средний стиль 3 - 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C4B1156A-380E-4F78-BDF5-A606A8083BF9}" styleName="Средний стиль 4 — акцент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 w="12700" cmpd="sng">
              <a:solidFill>
                <a:schemeClr val="accent4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4"/>
              </a:solidFill>
            </a:ln>
          </a:top>
        </a:tcBdr>
        <a:fill>
          <a:solidFill>
            <a:schemeClr val="accent4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4">
              <a:tint val="20000"/>
            </a:schemeClr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01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40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96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4E61EC8-865A-4275-9CF8-5CC43739F741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2075" y="746125"/>
            <a:ext cx="6613525" cy="3721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5631"/>
            <a:ext cx="5438775" cy="446793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672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672"/>
            <a:ext cx="2946400" cy="49696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F1999F8-18DD-414F-8CCE-92A2493367F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16152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1999F8-18DD-414F-8CCE-92A2493367F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05921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7213577" y="3810001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7213604" y="3897010"/>
            <a:ext cx="4978402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7213604" y="4115167"/>
            <a:ext cx="4978402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7213600" y="4164403"/>
            <a:ext cx="262128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7213600" y="4199572"/>
            <a:ext cx="262128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7213600" y="3962400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9835342" y="406098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2" y="3649662"/>
            <a:ext cx="12192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4" y="3675528"/>
            <a:ext cx="12192002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8552070" y="3643090"/>
            <a:ext cx="3639932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12192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09600" y="2401890"/>
            <a:ext cx="112776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609600" y="3899938"/>
            <a:ext cx="6604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8940800" y="4206240"/>
            <a:ext cx="1280160" cy="457200"/>
          </a:xfrm>
        </p:spPr>
        <p:txBody>
          <a:bodyPr/>
          <a:lstStyle/>
          <a:p>
            <a:fld id="{4CE73B85-CF79-4FBC-81C4-6A0980EE0BE8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7213600" y="4205288"/>
            <a:ext cx="1727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11093451" y="1136"/>
            <a:ext cx="996949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42400" y="1143000"/>
            <a:ext cx="2540000" cy="5486400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1143000"/>
            <a:ext cx="8331200" cy="5486400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 Title+ SubTitle+Numb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872965" y="356628"/>
            <a:ext cx="7518400" cy="471365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algn="l">
              <a:defRPr sz="3200" b="1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15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872965" y="825950"/>
            <a:ext cx="5486400" cy="267661"/>
          </a:xfrm>
          <a:prstGeom prst="rect">
            <a:avLst/>
          </a:prstGeom>
        </p:spPr>
        <p:txBody>
          <a:bodyPr wrap="none" lIns="0" tIns="0" rIns="0" bIns="0" anchor="ctr">
            <a:noAutofit/>
          </a:bodyPr>
          <a:lstStyle>
            <a:lvl1pPr marL="0" indent="0" algn="l">
              <a:buNone/>
              <a:defRPr sz="1900" b="1" baseline="0">
                <a:solidFill>
                  <a:schemeClr val="bg1">
                    <a:lumMod val="75000"/>
                  </a:schemeClr>
                </a:solidFill>
              </a:defRPr>
            </a:lvl1pPr>
            <a:lvl2pPr marL="609585" indent="0">
              <a:buNone/>
              <a:defRPr sz="1600"/>
            </a:lvl2pPr>
            <a:lvl3pPr marL="1219170" indent="0">
              <a:buNone/>
              <a:defRPr sz="1300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en-US" dirty="0"/>
              <a:t>SUBTEXT GOES HERE</a:t>
            </a:r>
          </a:p>
        </p:txBody>
      </p:sp>
      <p:grpSp>
        <p:nvGrpSpPr>
          <p:cNvPr id="3" name="Group 7"/>
          <p:cNvGrpSpPr/>
          <p:nvPr userDrawn="1"/>
        </p:nvGrpSpPr>
        <p:grpSpPr>
          <a:xfrm>
            <a:off x="0" y="6731802"/>
            <a:ext cx="12192000" cy="126199"/>
            <a:chOff x="0" y="2573904"/>
            <a:chExt cx="8767278" cy="44695"/>
          </a:xfrm>
        </p:grpSpPr>
        <p:grpSp>
          <p:nvGrpSpPr>
            <p:cNvPr id="4" name="Group 43"/>
            <p:cNvGrpSpPr/>
            <p:nvPr/>
          </p:nvGrpSpPr>
          <p:grpSpPr>
            <a:xfrm>
              <a:off x="0" y="2573904"/>
              <a:ext cx="3752335" cy="44695"/>
              <a:chOff x="0" y="2573904"/>
              <a:chExt cx="3752335" cy="44695"/>
            </a:xfrm>
          </p:grpSpPr>
          <p:sp>
            <p:nvSpPr>
              <p:cNvPr id="18" name="Rectangle 17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9" name="Rectangle 18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grpSp>
          <p:nvGrpSpPr>
            <p:cNvPr id="5" name="Group 44"/>
            <p:cNvGrpSpPr/>
            <p:nvPr/>
          </p:nvGrpSpPr>
          <p:grpSpPr>
            <a:xfrm>
              <a:off x="3752335" y="2573904"/>
              <a:ext cx="5014943" cy="44695"/>
              <a:chOff x="0" y="2573904"/>
              <a:chExt cx="5014943" cy="44695"/>
            </a:xfrm>
          </p:grpSpPr>
          <p:sp>
            <p:nvSpPr>
              <p:cNvPr id="12" name="Rectangle 11"/>
              <p:cNvSpPr/>
              <p:nvPr/>
            </p:nvSpPr>
            <p:spPr>
              <a:xfrm>
                <a:off x="0" y="2573904"/>
                <a:ext cx="1262608" cy="44695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262608" y="2573904"/>
                <a:ext cx="1262608" cy="44695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4" name="Rectangle 13"/>
              <p:cNvSpPr/>
              <p:nvPr/>
            </p:nvSpPr>
            <p:spPr>
              <a:xfrm>
                <a:off x="2489727" y="2573904"/>
                <a:ext cx="1262608" cy="44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6" name="Rectangle 15"/>
              <p:cNvSpPr/>
              <p:nvPr/>
            </p:nvSpPr>
            <p:spPr>
              <a:xfrm>
                <a:off x="3752335" y="2573904"/>
                <a:ext cx="1262608" cy="44695"/>
              </a:xfrm>
              <a:prstGeom prst="rect">
                <a:avLst/>
              </a:pr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</p:grpSp>
      <p:sp>
        <p:nvSpPr>
          <p:cNvPr id="22" name="Flowchart: Off-page Connector 21"/>
          <p:cNvSpPr/>
          <p:nvPr userDrawn="1"/>
        </p:nvSpPr>
        <p:spPr>
          <a:xfrm rot="5400000">
            <a:off x="11731145" y="126200"/>
            <a:ext cx="384047" cy="537665"/>
          </a:xfrm>
          <a:prstGeom prst="flowChartOffpageConnector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rtlCol="0" anchor="ctr"/>
          <a:lstStyle/>
          <a:p>
            <a:pPr algn="ctr"/>
            <a:endParaRPr lang="en-US" dirty="0"/>
          </a:p>
        </p:txBody>
      </p:sp>
      <p:sp>
        <p:nvSpPr>
          <p:cNvPr id="23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11703082" y="203009"/>
            <a:ext cx="508001" cy="366183"/>
          </a:xfrm>
          <a:prstGeom prst="rect">
            <a:avLst/>
          </a:prstGeom>
        </p:spPr>
        <p:txBody>
          <a:bodyPr lIns="121917" tIns="60958" rIns="121917" bIns="60958" anchor="ctr"/>
          <a:lstStyle>
            <a:lvl1pPr algn="ctr">
              <a:defRPr sz="1200" b="1">
                <a:solidFill>
                  <a:schemeClr val="bg1"/>
                </a:solidFill>
              </a:defRPr>
            </a:lvl1pPr>
          </a:lstStyle>
          <a:p>
            <a:fld id="{C136B7D2-B98C-44FD-8D04-7EC62A56497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" grpId="0" build="p">
        <p:tmplLst>
          <p:tmpl lvl="1">
            <p:tnLst>
              <p:par>
                <p:cTn presetID="10" presetClass="entr" presetSubtype="0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1981203"/>
            <a:ext cx="103632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3367088"/>
            <a:ext cx="103632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2249427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2249427"/>
            <a:ext cx="53848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8000" y="1143000"/>
            <a:ext cx="11176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8000" y="2244970"/>
            <a:ext cx="5388864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294972" y="2244970"/>
            <a:ext cx="5389033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508000" y="2708519"/>
            <a:ext cx="5388864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291076" y="2708519"/>
            <a:ext cx="5389033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4CE73B85-CF79-4FBC-81C4-6A0980EE0BE8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8778240" y="612648"/>
            <a:ext cx="1276352" cy="457200"/>
          </a:xfrm>
        </p:spPr>
        <p:txBody>
          <a:bodyPr/>
          <a:lstStyle/>
          <a:p>
            <a:fld id="{4CE73B85-CF79-4FBC-81C4-6A0980EE0BE8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7010400" y="612648"/>
            <a:ext cx="176784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10899648" y="2272"/>
            <a:ext cx="1016000" cy="365760"/>
          </a:xfrm>
        </p:spPr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37995" y="1101970"/>
            <a:ext cx="451104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7137995" y="2010727"/>
            <a:ext cx="451104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203200" y="776287"/>
            <a:ext cx="6803136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53913" y="1109163"/>
            <a:ext cx="782404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38228" y="1143000"/>
            <a:ext cx="6096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17924" y="3274311"/>
            <a:ext cx="34544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73B85-CF79-4FBC-81C4-6A0980EE0BE8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2" y="366821"/>
            <a:ext cx="12192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12192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4" y="308279"/>
            <a:ext cx="12192002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7213577" y="360247"/>
            <a:ext cx="4978425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7213604" y="440113"/>
            <a:ext cx="4978402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7209785" y="497504"/>
            <a:ext cx="408432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9831529" y="588943"/>
            <a:ext cx="21336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12113289" y="-2001"/>
            <a:ext cx="7683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12059308" y="-2001"/>
            <a:ext cx="3657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12033904" y="-2001"/>
            <a:ext cx="12192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11967230" y="-2001"/>
            <a:ext cx="36576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11887570" y="380"/>
            <a:ext cx="73152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11831300" y="380"/>
            <a:ext cx="12192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1143000"/>
            <a:ext cx="109728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09600" y="2249424"/>
            <a:ext cx="109728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8782048" y="612648"/>
            <a:ext cx="1276352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4CE73B85-CF79-4FBC-81C4-6A0980EE0BE8}" type="datetimeFigureOut">
              <a:rPr lang="ru-RU" smtClean="0"/>
              <a:pPr/>
              <a:t>17.02.2026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7010400" y="612648"/>
            <a:ext cx="176784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0899648" y="2272"/>
            <a:ext cx="1016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CF972ECD-DFA3-41A9-B435-D44892DF0DDD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0219" y="2133099"/>
            <a:ext cx="2834639" cy="744770"/>
          </a:xfrm>
          <a:solidFill>
            <a:schemeClr val="accent2">
              <a:lumMod val="60000"/>
              <a:lumOff val="40000"/>
              <a:alpha val="25000"/>
            </a:schemeClr>
          </a:solidFill>
        </p:spPr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УЧРЕДИТЕЛЬ</a:t>
            </a:r>
          </a:p>
        </p:txBody>
      </p:sp>
      <p:sp>
        <p:nvSpPr>
          <p:cNvPr id="12" name="Текст 11"/>
          <p:cNvSpPr>
            <a:spLocks noGrp="1"/>
          </p:cNvSpPr>
          <p:nvPr>
            <p:ph type="body" sz="half" idx="3"/>
          </p:nvPr>
        </p:nvSpPr>
        <p:spPr>
          <a:xfrm>
            <a:off x="3948543" y="2133099"/>
            <a:ext cx="7810275" cy="744770"/>
          </a:xfrm>
          <a:solidFill>
            <a:schemeClr val="accent2">
              <a:lumMod val="40000"/>
              <a:lumOff val="60000"/>
              <a:alpha val="25000"/>
            </a:schemeClr>
          </a:solidFill>
        </p:spPr>
        <p:txBody>
          <a:bodyPr/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Управление Алтайского края по развитию предпринимательства и рыночной инфраструктуры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114C29-46EB-4274-96A6-473D0BC96929}"/>
              </a:ext>
            </a:extLst>
          </p:cNvPr>
          <p:cNvSpPr txBox="1"/>
          <p:nvPr/>
        </p:nvSpPr>
        <p:spPr>
          <a:xfrm>
            <a:off x="490219" y="6315816"/>
            <a:ext cx="6331002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Финансирования</a:t>
            </a:r>
          </a:p>
        </p:txBody>
      </p:sp>
      <p:pic>
        <p:nvPicPr>
          <p:cNvPr id="9" name="Picture 2" descr="http://altfond.ru/images/pages/afm/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7560" y="795199"/>
            <a:ext cx="3512281" cy="920218"/>
          </a:xfrm>
          <a:prstGeom prst="rect">
            <a:avLst/>
          </a:prstGeom>
          <a:noFill/>
        </p:spPr>
      </p:pic>
      <p:pic>
        <p:nvPicPr>
          <p:cNvPr id="11" name="Рисунок 10" descr="C:\Users\kartashova\Desktop\WhatsApp Image 2021-03-17 at 16.11.24.jpe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3701" y="876807"/>
            <a:ext cx="2439882" cy="838610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Текст 11"/>
          <p:cNvSpPr txBox="1">
            <a:spLocks/>
          </p:cNvSpPr>
          <p:nvPr/>
        </p:nvSpPr>
        <p:spPr>
          <a:xfrm>
            <a:off x="3948542" y="3002314"/>
            <a:ext cx="7810275" cy="894567"/>
          </a:xfrm>
          <a:prstGeom prst="rect">
            <a:avLst/>
          </a:prstGeom>
          <a:solidFill>
            <a:schemeClr val="accent2">
              <a:lumMod val="40000"/>
              <a:lumOff val="6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vert="horz" anchor="ctr">
            <a:noAutofit/>
          </a:bodyPr>
          <a:lstStyle>
            <a:lvl1pPr marL="45720" indent="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900" b="1" kern="1200">
                <a:solidFill>
                  <a:schemeClr val="tx1">
                    <a:tint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None/>
              <a:defRPr kumimoji="0" sz="2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6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09.04.2009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(Постановление Администрации Алтайского края от 13.03.03 №91 «Об Алтайском фонде финансирования предпринимательства)</a:t>
            </a:r>
          </a:p>
        </p:txBody>
      </p:sp>
      <p:sp>
        <p:nvSpPr>
          <p:cNvPr id="17" name="Текст 2"/>
          <p:cNvSpPr txBox="1">
            <a:spLocks/>
          </p:cNvSpPr>
          <p:nvPr/>
        </p:nvSpPr>
        <p:spPr>
          <a:xfrm>
            <a:off x="506382" y="3023279"/>
            <a:ext cx="2834638" cy="891139"/>
          </a:xfrm>
          <a:prstGeom prst="rect">
            <a:avLst/>
          </a:prstGeom>
          <a:solidFill>
            <a:schemeClr val="accent2">
              <a:lumMod val="40000"/>
              <a:lumOff val="6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vert="horz" anchor="ctr">
            <a:noAutofit/>
          </a:bodyPr>
          <a:lstStyle>
            <a:lvl1pPr marL="45720" indent="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900" b="1" kern="1200">
                <a:solidFill>
                  <a:schemeClr val="tx1">
                    <a:tint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None/>
              <a:defRPr kumimoji="0" sz="2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6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ДАТА СОЗДАНИЯ</a:t>
            </a:r>
          </a:p>
        </p:txBody>
      </p:sp>
      <p:sp>
        <p:nvSpPr>
          <p:cNvPr id="19" name="Текст 2"/>
          <p:cNvSpPr txBox="1">
            <a:spLocks/>
          </p:cNvSpPr>
          <p:nvPr/>
        </p:nvSpPr>
        <p:spPr>
          <a:xfrm>
            <a:off x="506382" y="4066634"/>
            <a:ext cx="2818476" cy="829576"/>
          </a:xfrm>
          <a:prstGeom prst="rect">
            <a:avLst/>
          </a:prstGeom>
          <a:solidFill>
            <a:schemeClr val="accent2">
              <a:lumMod val="40000"/>
              <a:lumOff val="6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vert="horz" anchor="ctr">
            <a:noAutofit/>
          </a:bodyPr>
          <a:lstStyle>
            <a:lvl1pPr marL="45720" indent="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900" b="1" kern="1200">
                <a:solidFill>
                  <a:schemeClr val="tx1">
                    <a:tint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None/>
              <a:defRPr kumimoji="0" sz="2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6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КАПИТАЛИЗАЦИЯ ФОНДА</a:t>
            </a:r>
          </a:p>
        </p:txBody>
      </p:sp>
      <p:sp>
        <p:nvSpPr>
          <p:cNvPr id="20" name="Текст 11"/>
          <p:cNvSpPr txBox="1">
            <a:spLocks/>
          </p:cNvSpPr>
          <p:nvPr/>
        </p:nvSpPr>
        <p:spPr>
          <a:xfrm>
            <a:off x="3948541" y="4066634"/>
            <a:ext cx="7810275" cy="833627"/>
          </a:xfrm>
          <a:prstGeom prst="rect">
            <a:avLst/>
          </a:prstGeom>
          <a:solidFill>
            <a:schemeClr val="accent2">
              <a:lumMod val="40000"/>
              <a:lumOff val="6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vert="horz" anchor="ctr">
            <a:noAutofit/>
          </a:bodyPr>
          <a:lstStyle>
            <a:lvl1pPr marL="45720" indent="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900" b="1" kern="1200">
                <a:solidFill>
                  <a:schemeClr val="tx1">
                    <a:tint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None/>
              <a:defRPr kumimoji="0" sz="2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6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36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2 088 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млн. рублей по состоянию на 01.01.2026</a:t>
            </a:r>
          </a:p>
        </p:txBody>
      </p:sp>
      <p:sp>
        <p:nvSpPr>
          <p:cNvPr id="21" name="Текст 2"/>
          <p:cNvSpPr txBox="1">
            <a:spLocks/>
          </p:cNvSpPr>
          <p:nvPr/>
        </p:nvSpPr>
        <p:spPr>
          <a:xfrm>
            <a:off x="498300" y="5083580"/>
            <a:ext cx="2818476" cy="1044865"/>
          </a:xfrm>
          <a:prstGeom prst="rect">
            <a:avLst/>
          </a:prstGeom>
          <a:solidFill>
            <a:schemeClr val="accent2">
              <a:lumMod val="40000"/>
              <a:lumOff val="6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vert="horz" anchor="ctr">
            <a:noAutofit/>
          </a:bodyPr>
          <a:lstStyle>
            <a:lvl1pPr marL="45720" indent="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900" b="1" kern="1200">
                <a:solidFill>
                  <a:schemeClr val="tx1">
                    <a:tint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None/>
              <a:defRPr kumimoji="0" sz="2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6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ДЕЯТЕЛЬНОСТИ</a:t>
            </a:r>
          </a:p>
        </p:txBody>
      </p:sp>
      <p:sp>
        <p:nvSpPr>
          <p:cNvPr id="22" name="Текст 11"/>
          <p:cNvSpPr txBox="1">
            <a:spLocks/>
          </p:cNvSpPr>
          <p:nvPr/>
        </p:nvSpPr>
        <p:spPr>
          <a:xfrm>
            <a:off x="3948541" y="5060368"/>
            <a:ext cx="7810275" cy="1068077"/>
          </a:xfrm>
          <a:prstGeom prst="rect">
            <a:avLst/>
          </a:prstGeom>
          <a:solidFill>
            <a:schemeClr val="accent2">
              <a:lumMod val="40000"/>
              <a:lumOff val="6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vert="horz" anchor="ctr">
            <a:noAutofit/>
          </a:bodyPr>
          <a:lstStyle>
            <a:lvl1pPr marL="45720" indent="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900" b="1" kern="1200">
                <a:solidFill>
                  <a:schemeClr val="tx1">
                    <a:tint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None/>
              <a:defRPr kumimoji="0" sz="2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6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Обеспечение доступа СМ</a:t>
            </a:r>
            <a:r>
              <a:rPr lang="en-US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 и самозанятых к финансовым ресурсам посредством предоставления микрозаймов на развитие бизнеса</a:t>
            </a:r>
          </a:p>
        </p:txBody>
      </p:sp>
      <p:sp>
        <p:nvSpPr>
          <p:cNvPr id="23" name="Текст 11"/>
          <p:cNvSpPr txBox="1">
            <a:spLocks/>
          </p:cNvSpPr>
          <p:nvPr/>
        </p:nvSpPr>
        <p:spPr>
          <a:xfrm>
            <a:off x="4682834" y="723516"/>
            <a:ext cx="7187741" cy="1145193"/>
          </a:xfrm>
          <a:prstGeom prst="rect">
            <a:avLst/>
          </a:prstGeom>
          <a:solidFill>
            <a:schemeClr val="bg1">
              <a:alpha val="25000"/>
            </a:schemeClr>
          </a:solidFill>
          <a:ln w="12700">
            <a:noFill/>
          </a:ln>
        </p:spPr>
        <p:txBody>
          <a:bodyPr vert="horz" anchor="ctr">
            <a:noAutofit/>
          </a:bodyPr>
          <a:lstStyle>
            <a:lvl1pPr marL="45720" indent="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900" b="1" kern="1200">
                <a:solidFill>
                  <a:schemeClr val="tx1">
                    <a:tint val="9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658368" indent="-246888" algn="l" rtl="0" eaLnBrk="1" latinLnBrk="0" hangingPunct="1">
              <a:spcBef>
                <a:spcPts val="300"/>
              </a:spcBef>
              <a:buClr>
                <a:schemeClr val="accent2"/>
              </a:buClr>
              <a:buFont typeface="Georgia"/>
              <a:buNone/>
              <a:defRPr kumimoji="0" sz="2000" b="1" kern="1200">
                <a:solidFill>
                  <a:schemeClr val="accent2"/>
                </a:solidFill>
                <a:latin typeface="+mn-lt"/>
                <a:ea typeface="+mn-ea"/>
                <a:cs typeface="+mn-cs"/>
              </a:defRPr>
            </a:lvl2pPr>
            <a:lvl3pPr marL="923544" indent="-219456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18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3pPr>
            <a:lvl4pPr marL="1179576" indent="-201168" algn="l" rtl="0" eaLnBrk="1" latinLnBrk="0" hangingPunct="1">
              <a:spcBef>
                <a:spcPts val="300"/>
              </a:spcBef>
              <a:buClr>
                <a:schemeClr val="accent1"/>
              </a:buClr>
              <a:buFont typeface="Wingdings 2"/>
              <a:buNone/>
              <a:defRPr kumimoji="0" sz="1600" b="1" kern="1200">
                <a:solidFill>
                  <a:schemeClr val="accent1"/>
                </a:solidFill>
                <a:latin typeface="+mn-lt"/>
                <a:ea typeface="+mn-ea"/>
                <a:cs typeface="+mn-cs"/>
              </a:defRPr>
            </a:lvl4pPr>
            <a:lvl5pPr marL="138988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None/>
              <a:defRPr kumimoji="0" sz="1600" b="1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5pPr>
            <a:lvl6pPr marL="1609344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8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6pPr>
            <a:lvl7pPr marL="182880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▫"/>
              <a:defRPr kumimoji="0" sz="16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7pPr>
            <a:lvl8pPr marL="2029968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500" kern="120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8pPr>
            <a:lvl9pPr marL="2240280" indent="-182880" algn="l" rtl="0" eaLnBrk="1" latinLnBrk="0" hangingPunct="1">
              <a:spcBef>
                <a:spcPts val="300"/>
              </a:spcBef>
              <a:buClr>
                <a:schemeClr val="accent3"/>
              </a:buClr>
              <a:buFont typeface="Georgia"/>
              <a:buChar char="◦"/>
              <a:defRPr kumimoji="0" sz="1400" kern="1200" baseline="0">
                <a:solidFill>
                  <a:schemeClr val="accent3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Некоммерческая </a:t>
            </a:r>
            <a:r>
              <a:rPr lang="ru-RU" sz="2400" dirty="0" err="1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микрокредитная</a:t>
            </a:r>
            <a:r>
              <a:rPr lang="ru-RU" sz="2400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компания «АЛТАЙСКИЙ ФОНД ФИНАНСИРОВАНИЯ ПРЕДПРИНИМАТЕЛЬСТВА»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48639"/>
            <a:ext cx="10972800" cy="4394465"/>
          </a:xfrm>
        </p:spPr>
        <p:txBody>
          <a:bodyPr>
            <a:normAutofit fontScale="62500" lnSpcReduction="20000"/>
          </a:bodyPr>
          <a:lstStyle/>
          <a:p>
            <a:pPr marL="109728" indent="0">
              <a:buNone/>
            </a:pPr>
            <a:r>
              <a:rPr lang="ru-RU" b="1" dirty="0">
                <a:latin typeface="Arial" pitchFamily="34" charset="0"/>
                <a:cs typeface="Arial" pitchFamily="34" charset="0"/>
              </a:rPr>
              <a:t>- соответствие критериям СМСП, определенным ФЗ;</a:t>
            </a:r>
          </a:p>
          <a:p>
            <a:pPr marL="109728" indent="0">
              <a:buNone/>
            </a:pPr>
            <a:r>
              <a:rPr lang="ru-RU" b="1" dirty="0">
                <a:latin typeface="Arial" pitchFamily="34" charset="0"/>
                <a:cs typeface="Arial" pitchFamily="34" charset="0"/>
              </a:rPr>
              <a:t>- регистрация СМСП в Алтайском крае;</a:t>
            </a:r>
            <a:br>
              <a:rPr lang="ru-RU" b="1" dirty="0">
                <a:latin typeface="Arial" pitchFamily="34" charset="0"/>
                <a:cs typeface="Arial" pitchFamily="34" charset="0"/>
              </a:rPr>
            </a:br>
            <a:r>
              <a:rPr lang="ru-RU" b="1" dirty="0">
                <a:latin typeface="Arial" pitchFamily="34" charset="0"/>
                <a:cs typeface="Arial" pitchFamily="34" charset="0"/>
              </a:rPr>
              <a:t>- отсутствие долгов по налоговым платежам и во внебюджетные фонды</a:t>
            </a:r>
            <a:r>
              <a:rPr lang="ru-RU" dirty="0">
                <a:latin typeface="Arial" pitchFamily="34" charset="0"/>
                <a:cs typeface="Arial" pitchFamily="34" charset="0"/>
              </a:rPr>
              <a:t>;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- не применяются процедуры несостоятельности и банкротства;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- не является кредитной и/или страховой организаций, страховым или кредитным кооперативом, лизинговой, </a:t>
            </a:r>
            <a:r>
              <a:rPr lang="ru-RU" dirty="0" err="1">
                <a:latin typeface="Arial" pitchFamily="34" charset="0"/>
                <a:cs typeface="Arial" pitchFamily="34" charset="0"/>
              </a:rPr>
              <a:t>факторинговой</a:t>
            </a:r>
            <a:r>
              <a:rPr lang="ru-RU" dirty="0">
                <a:latin typeface="Arial" pitchFamily="34" charset="0"/>
                <a:cs typeface="Arial" pitchFamily="34" charset="0"/>
              </a:rPr>
              <a:t> компанией, МФО, инвестиционным фондом, НПФ, проф. участником РЦБ, ломбардом или иной НФО, а также СМСП, не осуществляет деятельность в сфере финансового посредничества;</a:t>
            </a:r>
          </a:p>
          <a:p>
            <a:pPr marL="109728" indent="0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- не осуществляет производство и/или реализацию подакцизных товаров, добычу и/или реализацию полезных ископаемых; 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- не находится в процессе ликвидации;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- не является участником соглашений о разделе продукции;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- не осуществляет деятельность в сфере игорного бизнеса;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- не является нерезидентом РФ;</a:t>
            </a:r>
            <a:br>
              <a:rPr lang="ru-RU" dirty="0">
                <a:latin typeface="Arial" pitchFamily="34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cs typeface="Arial" pitchFamily="34" charset="0"/>
              </a:rPr>
              <a:t>- </a:t>
            </a:r>
            <a:r>
              <a:rPr lang="ru-RU" b="1" dirty="0">
                <a:latin typeface="Arial" pitchFamily="34" charset="0"/>
                <a:cs typeface="Arial" pitchFamily="34" charset="0"/>
              </a:rPr>
              <a:t>отсутствие у СМСП на дату обращения и за шесть месяцев, предшествующих дате обращения просроченных обязательств по кредитным договорам, договорам займа;</a:t>
            </a:r>
          </a:p>
          <a:p>
            <a:pPr marL="109728" indent="0">
              <a:buNone/>
            </a:pPr>
            <a:r>
              <a:rPr lang="ru-RU" dirty="0">
                <a:latin typeface="Arial" pitchFamily="34" charset="0"/>
                <a:cs typeface="Arial" pitchFamily="34" charset="0"/>
              </a:rPr>
              <a:t>-средний уровень заработной платы работников не ниже МРОТ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Обязательные условия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114C29-46EB-4274-96A6-473D0BC96929}"/>
              </a:ext>
            </a:extLst>
          </p:cNvPr>
          <p:cNvSpPr txBox="1"/>
          <p:nvPr/>
        </p:nvSpPr>
        <p:spPr>
          <a:xfrm>
            <a:off x="311791" y="6143104"/>
            <a:ext cx="8590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Финансирования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2" descr="http://altfond.ru/images/pages/afm/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pic>
        <p:nvPicPr>
          <p:cNvPr id="11" name="Рисунок 10" descr="C:\Users\kartashova\Desktop\WhatsApp Image 2021-03-17 at 16.11.24.jpe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96" y="594744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748639"/>
            <a:ext cx="10972800" cy="4394465"/>
          </a:xfrm>
        </p:spPr>
        <p:txBody>
          <a:bodyPr>
            <a:normAutofit/>
          </a:bodyPr>
          <a:lstStyle/>
          <a:p>
            <a:pPr marL="109728" indent="0" algn="ctr">
              <a:buNone/>
            </a:pP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г. Барнаул, ул. Мало-Тобольская, 19</a:t>
            </a:r>
          </a:p>
          <a:p>
            <a:pPr marL="109728" indent="0" algn="ctr">
              <a:buNone/>
            </a:pPr>
            <a:endParaRPr lang="ru-RU" sz="30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109728" indent="0" algn="ctr">
              <a:buNone/>
            </a:pP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Представительства:</a:t>
            </a:r>
          </a:p>
          <a:p>
            <a:pPr marL="109728" indent="0" algn="ctr">
              <a:buNone/>
            </a:pP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Бийск, Рубцовск, Заринск, Алейск, Славгород </a:t>
            </a:r>
            <a:r>
              <a:rPr lang="ru-RU" sz="3000" b="1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Мамонтово</a:t>
            </a: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, Камень-на-Оби, Благовещенка,</a:t>
            </a:r>
          </a:p>
          <a:p>
            <a:pPr marL="109728" indent="0" algn="ctr">
              <a:buNone/>
            </a:pP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Поспелиха, Угловское.</a:t>
            </a:r>
          </a:p>
          <a:p>
            <a:pPr marL="109728" indent="0" algn="ctr">
              <a:buNone/>
            </a:pPr>
            <a:endParaRPr lang="ru-RU" sz="30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109728" indent="0" algn="ctr">
              <a:buNone/>
            </a:pP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(3852) 538-070 </a:t>
            </a:r>
          </a:p>
          <a:p>
            <a:pPr marL="109728" indent="0" algn="ctr">
              <a:buNone/>
            </a:pPr>
            <a:endParaRPr lang="ru-RU" sz="2500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3103927" y="484805"/>
            <a:ext cx="85903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lvl="0" algn="r">
              <a:spcBef>
                <a:spcPts val="300"/>
              </a:spcBef>
              <a:buClr>
                <a:srgbClr val="A5AB81"/>
              </a:buClr>
            </a:pPr>
            <a:r>
              <a:rPr lang="en-US" sz="6000" dirty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afmz.ru</a:t>
            </a:r>
            <a:endParaRPr lang="ru-RU" sz="6000" dirty="0">
              <a:solidFill>
                <a:schemeClr val="accent2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114C29-46EB-4274-96A6-473D0BC96929}"/>
              </a:ext>
            </a:extLst>
          </p:cNvPr>
          <p:cNvSpPr txBox="1"/>
          <p:nvPr/>
        </p:nvSpPr>
        <p:spPr>
          <a:xfrm>
            <a:off x="345042" y="6143104"/>
            <a:ext cx="8590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Финансирования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2" descr="http://altfond.ru/images/pages/afm/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pic>
        <p:nvPicPr>
          <p:cNvPr id="11" name="Рисунок 10" descr="C:\Users\kartashova\Desktop\WhatsApp Image 2021-03-17 at 16.11.24.jpe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96" y="594744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688733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9428" y="1683713"/>
            <a:ext cx="10972800" cy="3808602"/>
          </a:xfrm>
        </p:spPr>
        <p:txBody>
          <a:bodyPr/>
          <a:lstStyle/>
          <a:p>
            <a:pPr marL="109728" indent="0" algn="ctr"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Субъектам </a:t>
            </a:r>
            <a:r>
              <a:rPr lang="ru-RU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малого и среднего!!!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предпринимательства, включая крестьянские (фермерские) хозяйства, сельскохозяйственные потребительские кооперативы, определенные в соответствии с федеральным законодательством</a:t>
            </a:r>
          </a:p>
          <a:p>
            <a:r>
              <a:rPr lang="ru-RU" dirty="0">
                <a:latin typeface="Arial" pitchFamily="34" charset="0"/>
                <a:cs typeface="Arial" pitchFamily="34" charset="0"/>
              </a:rPr>
              <a:t>Физическим лицам применяющим специальный налоговый режим «Налог на профессиональный доход» 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(</a:t>
            </a:r>
            <a:r>
              <a:rPr lang="ru-RU" dirty="0" err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самозанятым</a:t>
            </a:r>
            <a:r>
              <a:rPr lang="ru-RU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)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Займы на развитие бизнеса!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114C29-46EB-4274-96A6-473D0BC96929}"/>
              </a:ext>
            </a:extLst>
          </p:cNvPr>
          <p:cNvSpPr txBox="1"/>
          <p:nvPr/>
        </p:nvSpPr>
        <p:spPr>
          <a:xfrm>
            <a:off x="311791" y="5737183"/>
            <a:ext cx="8590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Финансирования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2" descr="http://altfond.ru/images/pages/afm/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pic>
        <p:nvPicPr>
          <p:cNvPr id="11" name="Рисунок 10" descr="C:\Users\kartashova\Desktop\WhatsApp Image 2021-03-17 at 16.11.24.jpe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96" y="594744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48895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49428" y="1683713"/>
            <a:ext cx="10972800" cy="3808602"/>
          </a:xfrm>
        </p:spPr>
        <p:txBody>
          <a:bodyPr/>
          <a:lstStyle/>
          <a:p>
            <a:pPr marL="109728" indent="0" algn="ctr"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НАЧАЛА ДЕЯТЕЛЬНОСТИ </a:t>
            </a: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ВЫДАНО более 7 283 ЗАЙМОВ НА СУММУ порядка 10, 694 МЛРД. РУБ.</a:t>
            </a:r>
          </a:p>
          <a:p>
            <a:r>
              <a:rPr lang="ru-RU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В ГОД ПРЕДПРИНИМАТЕЛЯМ НА РАЗВИТИЕ БИЗНЕСА ВЫДАЕТСЯ </a:t>
            </a:r>
            <a:r>
              <a:rPr lang="ru-RU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БОЛЕЕ </a:t>
            </a:r>
            <a:r>
              <a:rPr lang="ru-RU" b="1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1,3 </a:t>
            </a: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МЛРД. ЗАЕМНЫХ СРЕДСТВ НЕ МЕНЕЕ 400 ЗАЕМЩИКАМ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Займы на развитие бизнеса!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114C29-46EB-4274-96A6-473D0BC96929}"/>
              </a:ext>
            </a:extLst>
          </p:cNvPr>
          <p:cNvSpPr txBox="1"/>
          <p:nvPr/>
        </p:nvSpPr>
        <p:spPr>
          <a:xfrm>
            <a:off x="672275" y="5096395"/>
            <a:ext cx="8590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Финансирования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2" descr="http://altfond.ru/images/pages/afm/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pic>
        <p:nvPicPr>
          <p:cNvPr id="11" name="Рисунок 10" descr="C:\Users\kartashova\Desktop\WhatsApp Image 2021-03-17 at 16.11.24.jpe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96" y="594744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268691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altfond.ru/images/pages/afm/2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981576" y="680273"/>
            <a:ext cx="9210424" cy="6309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3500" b="1" dirty="0" err="1">
                <a:solidFill>
                  <a:srgbClr val="DD8047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Микрозаймы</a:t>
            </a:r>
            <a:r>
              <a:rPr lang="ru-RU" sz="3500" b="1" dirty="0">
                <a:solidFill>
                  <a:srgbClr val="DD8047">
                    <a:lumMod val="75000"/>
                  </a:srgb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на развитие бизнеса!</a:t>
            </a:r>
            <a:r>
              <a:rPr lang="ru-RU" sz="35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</p:txBody>
      </p:sp>
      <p:cxnSp>
        <p:nvCxnSpPr>
          <p:cNvPr id="4" name="Прямая соединительная линия 3">
            <a:extLst>
              <a:ext uri="{FF2B5EF4-FFF2-40B4-BE49-F238E27FC236}">
                <a16:creationId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1285103" y="1689722"/>
            <a:ext cx="10351485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Clr>
                <a:srgbClr val="809F79"/>
              </a:buClr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На инвестиции, пополнение оборотных средств, рефинансирование банковских кредитов на предпринимательские цели</a:t>
            </a:r>
          </a:p>
          <a:p>
            <a:pPr marL="285750" indent="-285750">
              <a:buClr>
                <a:srgbClr val="809F79"/>
              </a:buClr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 36 месяцев</a:t>
            </a:r>
          </a:p>
          <a:p>
            <a:pPr marL="285750" indent="-285750">
              <a:buClr>
                <a:srgbClr val="809F79"/>
              </a:buClr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 500 000 рублей </a:t>
            </a:r>
            <a:r>
              <a:rPr lang="ru-RU" sz="2800" b="1" dirty="0" err="1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самозанятым</a:t>
            </a:r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285750" indent="-285750">
              <a:buClr>
                <a:srgbClr val="809F79"/>
              </a:buClr>
              <a:buFont typeface="Arial" panose="020B0604020202020204" pitchFamily="34" charset="0"/>
              <a:buChar char="•"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До 5 000 000 рублей СМСП</a:t>
            </a:r>
          </a:p>
          <a:p>
            <a:pPr marL="109728" indent="0">
              <a:buNone/>
            </a:pPr>
            <a:endParaRPr lang="ru-RU" sz="2800" b="1" dirty="0">
              <a:solidFill>
                <a:schemeClr val="accent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109728" indent="0">
              <a:buNone/>
            </a:pP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при сумме займа свыше 3 (трех) миллионов рублей: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сумма совокупной выручки за последний отчетный год не менее 7 000 тыс. рублей;</a:t>
            </a:r>
          </a:p>
          <a:p>
            <a:r>
              <a:rPr lang="ru-RU" sz="2000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положительный финансовый результат за предшествующий отчетный год.</a:t>
            </a:r>
          </a:p>
          <a:p>
            <a:endParaRPr lang="ru-RU" dirty="0"/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98228" y="5913394"/>
            <a:ext cx="553363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Финансирования</a:t>
            </a:r>
          </a:p>
        </p:txBody>
      </p:sp>
      <p:pic>
        <p:nvPicPr>
          <p:cNvPr id="7" name="Рисунок 6" descr="C:\Users\kartashova\Desktop\WhatsApp Image 2021-03-17 at 16.11.24.jpe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1755" y="576439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442136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74005" y="5819775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415" y="1748640"/>
            <a:ext cx="11195222" cy="4432262"/>
          </a:xfrm>
        </p:spPr>
        <p:txBody>
          <a:bodyPr>
            <a:normAutofit/>
          </a:bodyPr>
          <a:lstStyle/>
          <a:p>
            <a:pPr marL="109728" indent="0">
              <a:buNone/>
            </a:pPr>
            <a:r>
              <a:rPr lang="ru-RU" dirty="0">
                <a:solidFill>
                  <a:schemeClr val="tx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 предоставлением залога:</a:t>
            </a:r>
          </a:p>
          <a:p>
            <a:pPr>
              <a:buFontTx/>
              <a:buChar char="-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7,75%  </a:t>
            </a:r>
            <a:r>
              <a:rPr lang="ru-RU" dirty="0">
                <a:latin typeface="Arial" pitchFamily="34" charset="0"/>
                <a:cs typeface="Arial" pitchFamily="34" charset="0"/>
              </a:rPr>
              <a:t>приоритетные проекты;</a:t>
            </a:r>
          </a:p>
          <a:p>
            <a:pPr marL="109728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A5AB81"/>
              </a:buClr>
              <a:buSzTx/>
              <a:buFont typeface="Georgia"/>
              <a:buNone/>
              <a:tabLst/>
              <a:defRPr/>
            </a:pP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srgbClr val="A5AB81">
                    <a:lumMod val="75000"/>
                  </a:srgbClr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-</a:t>
            </a:r>
            <a:r>
              <a:rPr kumimoji="0" lang="ru-RU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  </a:t>
            </a: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12,125%   </a:t>
            </a:r>
            <a:r>
              <a:rPr lang="ru-RU" dirty="0">
                <a:latin typeface="Arial" pitchFamily="34" charset="0"/>
                <a:cs typeface="Arial" pitchFamily="34" charset="0"/>
              </a:rPr>
              <a:t>стандартный заём, в т.ч. для самозанятых граждан;</a:t>
            </a:r>
          </a:p>
          <a:p>
            <a:pPr>
              <a:buClr>
                <a:srgbClr val="A5AB81"/>
              </a:buClr>
              <a:buFontTx/>
              <a:buChar char="-"/>
            </a:pPr>
            <a:r>
              <a:rPr lang="ru-RU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от 11,625% до 16,5% </a:t>
            </a:r>
            <a:r>
              <a:rPr lang="ru-RU" dirty="0">
                <a:latin typeface="Arial" pitchFamily="34" charset="0"/>
                <a:cs typeface="Arial" pitchFamily="34" charset="0"/>
              </a:rPr>
              <a:t>без залога</a:t>
            </a:r>
            <a:r>
              <a:rPr lang="en-US" dirty="0">
                <a:latin typeface="Arial" pitchFamily="34" charset="0"/>
                <a:cs typeface="Arial" pitchFamily="34" charset="0"/>
              </a:rPr>
              <a:t> </a:t>
            </a:r>
            <a:r>
              <a:rPr lang="ru-RU" dirty="0">
                <a:latin typeface="Arial" pitchFamily="34" charset="0"/>
                <a:cs typeface="Arial" pitchFamily="34" charset="0"/>
              </a:rPr>
              <a:t>до 300 000 рублей.</a:t>
            </a:r>
          </a:p>
          <a:p>
            <a:pPr marL="109728" indent="0">
              <a:buClr>
                <a:srgbClr val="A5AB81"/>
              </a:buClr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>
              <a:buClr>
                <a:srgbClr val="A5AB81"/>
              </a:buClr>
              <a:buFontTx/>
              <a:buChar char="-"/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>
              <a:buClr>
                <a:srgbClr val="A5AB81"/>
              </a:buClr>
              <a:buFontTx/>
              <a:buChar char="-"/>
            </a:pP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>
              <a:buClr>
                <a:srgbClr val="A5AB81"/>
              </a:buClr>
              <a:buFontTx/>
              <a:buChar char="-"/>
            </a:pP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09728" lvl="0" indent="0">
              <a:buClr>
                <a:srgbClr val="A5AB81"/>
              </a:buClr>
              <a:buNone/>
            </a:pPr>
            <a:endParaRPr lang="ru-RU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>
              <a:buClr>
                <a:srgbClr val="A5AB81"/>
              </a:buClr>
            </a:pPr>
            <a:endParaRPr lang="ru-RU" dirty="0">
              <a:solidFill>
                <a:schemeClr val="tx2">
                  <a:lumMod val="50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lvl="0">
              <a:buClr>
                <a:srgbClr val="A5AB81"/>
              </a:buClr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 lvl="0">
              <a:buClr>
                <a:srgbClr val="A5AB81"/>
              </a:buClr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pPr lvl="0">
              <a:buClr>
                <a:srgbClr val="A5AB81"/>
              </a:buClr>
            </a:pPr>
            <a:endParaRPr lang="ru-RU" b="1" dirty="0">
              <a:latin typeface="Arial" pitchFamily="34" charset="0"/>
              <a:cs typeface="Arial" pitchFamily="34" charset="0"/>
            </a:endParaRPr>
          </a:p>
          <a:p>
            <a:pPr lvl="0">
              <a:buClr>
                <a:srgbClr val="A5AB81"/>
              </a:buClr>
            </a:pP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lvl="0">
              <a:buClr>
                <a:srgbClr val="A5AB81"/>
              </a:buClr>
            </a:pPr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endParaRPr lang="ru-RU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Процентные ставки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114C29-46EB-4274-96A6-473D0BC96929}"/>
              </a:ext>
            </a:extLst>
          </p:cNvPr>
          <p:cNvSpPr txBox="1"/>
          <p:nvPr/>
        </p:nvSpPr>
        <p:spPr>
          <a:xfrm>
            <a:off x="255750" y="6168318"/>
            <a:ext cx="8590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9728" lvl="0">
              <a:spcBef>
                <a:spcPts val="300"/>
              </a:spcBef>
              <a:buClr>
                <a:srgbClr val="A5AB81"/>
              </a:buClr>
            </a:pPr>
            <a:r>
              <a:rPr lang="ru-RU" sz="3000" b="1" dirty="0">
                <a:solidFill>
                  <a:schemeClr val="accent2">
                    <a:lumMod val="50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Финансирования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2" descr="http://altfond.ru/images/pages/afm/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pic>
        <p:nvPicPr>
          <p:cNvPr id="11" name="Рисунок 10" descr="C:\Users\kartashova\Desktop\WhatsApp Image 2021-03-17 at 16.11.24.jpe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96" y="594744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95912"/>
            <a:ext cx="10972800" cy="3808602"/>
          </a:xfrm>
        </p:spPr>
        <p:txBody>
          <a:bodyPr>
            <a:normAutofit fontScale="40000" lnSpcReduction="20000"/>
          </a:bodyPr>
          <a:lstStyle/>
          <a:p>
            <a:pPr algn="ctr">
              <a:spcBef>
                <a:spcPts val="0"/>
              </a:spcBef>
              <a:buFont typeface="Arial" charset="0"/>
              <a:buNone/>
            </a:pPr>
            <a:r>
              <a:rPr lang="ru-RU" sz="7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Приоритетные проекты</a:t>
            </a:r>
            <a:r>
              <a:rPr lang="ru-RU" sz="7200" b="1" dirty="0">
                <a:latin typeface="Arial" pitchFamily="34" charset="0"/>
                <a:cs typeface="Arial" pitchFamily="34" charset="0"/>
              </a:rPr>
              <a:t> </a:t>
            </a:r>
            <a:r>
              <a:rPr lang="ru-RU" sz="7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если СМСП</a:t>
            </a:r>
            <a:r>
              <a:rPr lang="ru-RU" sz="7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altLang="ru-RU" sz="7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>
              <a:lnSpc>
                <a:spcPct val="120000"/>
              </a:lnSpc>
            </a:pPr>
            <a:r>
              <a:rPr lang="ru-RU" sz="4300" b="1" dirty="0">
                <a:latin typeface="Arial" pitchFamily="34" charset="0"/>
                <a:cs typeface="Arial" pitchFamily="34" charset="0"/>
              </a:rPr>
              <a:t>начинающий предприниматель (срок регистрации до 2-х лет);</a:t>
            </a:r>
          </a:p>
          <a:p>
            <a:pPr>
              <a:lnSpc>
                <a:spcPct val="120000"/>
              </a:lnSpc>
            </a:pPr>
            <a:r>
              <a:rPr lang="ru-RU" sz="4300" b="1" dirty="0">
                <a:latin typeface="Arial" pitchFamily="34" charset="0"/>
                <a:cs typeface="Arial" pitchFamily="34" charset="0"/>
              </a:rPr>
              <a:t>компания-экспортер;</a:t>
            </a:r>
          </a:p>
          <a:p>
            <a:pPr>
              <a:lnSpc>
                <a:spcPct val="120000"/>
              </a:lnSpc>
            </a:pPr>
            <a:r>
              <a:rPr lang="ru-RU" sz="4300" b="1" dirty="0">
                <a:latin typeface="Arial" pitchFamily="34" charset="0"/>
                <a:cs typeface="Arial" pitchFamily="34" charset="0"/>
              </a:rPr>
              <a:t>деятельность профессиональная, научная и техническая;</a:t>
            </a:r>
          </a:p>
          <a:p>
            <a:pPr>
              <a:lnSpc>
                <a:spcPct val="120000"/>
              </a:lnSpc>
            </a:pPr>
            <a:r>
              <a:rPr lang="ru-RU" sz="4300" b="1" dirty="0">
                <a:latin typeface="Arial" pitchFamily="34" charset="0"/>
                <a:cs typeface="Arial" pitchFamily="34" charset="0"/>
              </a:rPr>
              <a:t>деятельность в области креативной индустрии;</a:t>
            </a:r>
          </a:p>
          <a:p>
            <a:pPr>
              <a:lnSpc>
                <a:spcPct val="120000"/>
              </a:lnSpc>
            </a:pPr>
            <a:r>
              <a:rPr lang="ru-RU" sz="4300" b="1" dirty="0">
                <a:latin typeface="Arial" pitchFamily="34" charset="0"/>
                <a:cs typeface="Arial" pitchFamily="34" charset="0"/>
              </a:rPr>
              <a:t>деятельность в области информационной связи;</a:t>
            </a:r>
          </a:p>
          <a:p>
            <a:pPr>
              <a:lnSpc>
                <a:spcPct val="120000"/>
              </a:lnSpc>
            </a:pPr>
            <a:r>
              <a:rPr lang="ru-RU" sz="4300" b="1" dirty="0">
                <a:latin typeface="Arial" pitchFamily="34" charset="0"/>
                <a:cs typeface="Arial" pitchFamily="34" charset="0"/>
              </a:rPr>
              <a:t>деятельность в области обрабатывающего производства;</a:t>
            </a:r>
          </a:p>
          <a:p>
            <a:pPr>
              <a:lnSpc>
                <a:spcPct val="120000"/>
              </a:lnSpc>
            </a:pPr>
            <a:r>
              <a:rPr lang="ru-RU" sz="4300" b="1" dirty="0">
                <a:latin typeface="Arial" pitchFamily="34" charset="0"/>
                <a:cs typeface="Arial" pitchFamily="34" charset="0"/>
              </a:rPr>
              <a:t>деятельность гостиниц и предприятий общественного питания;</a:t>
            </a:r>
          </a:p>
          <a:p>
            <a:pPr>
              <a:lnSpc>
                <a:spcPct val="120000"/>
              </a:lnSpc>
            </a:pPr>
            <a:r>
              <a:rPr lang="ru-RU" sz="4300" b="1" dirty="0">
                <a:latin typeface="Arial" pitchFamily="34" charset="0"/>
                <a:cs typeface="Arial" pitchFamily="34" charset="0"/>
              </a:rPr>
              <a:t>осуществляет деятельность в сфере туризма;</a:t>
            </a:r>
          </a:p>
          <a:p>
            <a:pPr>
              <a:lnSpc>
                <a:spcPct val="120000"/>
              </a:lnSpc>
            </a:pPr>
            <a:r>
              <a:rPr lang="ru-RU" sz="4400" b="1" dirty="0">
                <a:latin typeface="Arial" pitchFamily="34" charset="0"/>
                <a:cs typeface="Arial" pitchFamily="34" charset="0"/>
              </a:rPr>
              <a:t>СМСП, созданный физическим лицом, являющимся демобилизованным ветераном боевых действий специальной военной операции;</a:t>
            </a:r>
          </a:p>
          <a:p>
            <a:pPr>
              <a:lnSpc>
                <a:spcPct val="120000"/>
              </a:lnSpc>
            </a:pPr>
            <a:endParaRPr lang="ru-RU" sz="43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ru-RU" altLang="ru-RU" sz="3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Специальные льготные программы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DD8047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114C29-46EB-4274-96A6-473D0BC96929}"/>
              </a:ext>
            </a:extLst>
          </p:cNvPr>
          <p:cNvSpPr txBox="1"/>
          <p:nvPr/>
        </p:nvSpPr>
        <p:spPr>
          <a:xfrm>
            <a:off x="311791" y="5737183"/>
            <a:ext cx="8590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Финансирования</a:t>
            </a:r>
            <a:endParaRPr lang="ru-RU" sz="3000" b="1" dirty="0">
              <a:solidFill>
                <a:schemeClr val="accent2">
                  <a:lumMod val="7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2" descr="http://altfond.ru/images/pages/afm/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pic>
        <p:nvPicPr>
          <p:cNvPr id="11" name="Рисунок 10" descr="C:\Users\kartashova\Desktop\WhatsApp Image 2021-03-17 at 16.11.24.jpe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96" y="594744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987618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656359"/>
            <a:ext cx="10972800" cy="471432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endParaRPr lang="ru-RU" sz="900" b="1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</a:pPr>
            <a:r>
              <a:rPr lang="ru-RU" sz="1500" b="1" dirty="0">
                <a:latin typeface="Arial" pitchFamily="34" charset="0"/>
                <a:cs typeface="Arial" pitchFamily="34" charset="0"/>
              </a:rPr>
              <a:t>предприятия торговли (код ОКВЭД 2- 47 по основному виду деятельности), зарегистрированные и осуществляющие деятельность в сельских территориях, получающие заемные средства на финансирование основного вида деятельности;</a:t>
            </a:r>
          </a:p>
          <a:p>
            <a:pPr>
              <a:lnSpc>
                <a:spcPct val="110000"/>
              </a:lnSpc>
            </a:pPr>
            <a:r>
              <a:rPr lang="ru-RU" sz="1500" b="1" dirty="0">
                <a:latin typeface="Arial" pitchFamily="34" charset="0"/>
                <a:cs typeface="Arial" pitchFamily="34" charset="0"/>
              </a:rPr>
              <a:t>финансирующие объекты придорожного сервиса зарегистрированные и осуществляющие деятельность в сельских территориях;</a:t>
            </a:r>
          </a:p>
          <a:p>
            <a:pPr>
              <a:lnSpc>
                <a:spcPct val="110000"/>
              </a:lnSpc>
            </a:pPr>
            <a:r>
              <a:rPr lang="ru-RU" sz="1500" b="1" dirty="0">
                <a:latin typeface="Arial" pitchFamily="34" charset="0"/>
                <a:cs typeface="Arial" pitchFamily="34" charset="0"/>
              </a:rPr>
              <a:t>сельскохозяйственные предприятия (код ОКВЭД 01- 11 по основному виду деятельности) осуществляющие деятельность в сельских территориях, получающие заемные средства на финансирование основного вида деятельности;</a:t>
            </a:r>
          </a:p>
          <a:p>
            <a:pPr>
              <a:lnSpc>
                <a:spcPct val="110000"/>
              </a:lnSpc>
            </a:pPr>
            <a:r>
              <a:rPr lang="ru-RU" sz="1500" b="1" dirty="0">
                <a:latin typeface="Arial" pitchFamily="34" charset="0"/>
                <a:cs typeface="Arial" pitchFamily="34" charset="0"/>
              </a:rPr>
              <a:t>СМСП, осуществляющие реализацию проектов по разработке и производству в сфере БАС (беспилотных авиационных систем) и заимствующие средства на эти цели;</a:t>
            </a:r>
          </a:p>
          <a:p>
            <a:pPr>
              <a:lnSpc>
                <a:spcPct val="110000"/>
              </a:lnSpc>
            </a:pPr>
            <a:r>
              <a:rPr lang="ru-RU" sz="1500" b="1" dirty="0">
                <a:latin typeface="Arial" pitchFamily="34" charset="0"/>
                <a:cs typeface="Arial" pitchFamily="34" charset="0"/>
              </a:rPr>
              <a:t>являющийся  резидентом индустриального (промышленного) парка, </a:t>
            </a:r>
            <a:r>
              <a:rPr lang="ru-RU" sz="1500" b="1" dirty="0" err="1">
                <a:latin typeface="Arial" pitchFamily="34" charset="0"/>
                <a:cs typeface="Arial" pitchFamily="34" charset="0"/>
              </a:rPr>
              <a:t>акропромышленного</a:t>
            </a:r>
            <a:r>
              <a:rPr lang="ru-RU" sz="1500" b="1" dirty="0">
                <a:latin typeface="Arial" pitchFamily="34" charset="0"/>
                <a:cs typeface="Arial" pitchFamily="34" charset="0"/>
              </a:rPr>
              <a:t> парка, бизнес-парка, технопарка;</a:t>
            </a:r>
          </a:p>
          <a:p>
            <a:pPr>
              <a:lnSpc>
                <a:spcPct val="110000"/>
              </a:lnSpc>
            </a:pPr>
            <a:r>
              <a:rPr lang="ru-RU" sz="1500" b="1" dirty="0">
                <a:latin typeface="Arial" pitchFamily="34" charset="0"/>
                <a:cs typeface="Arial" pitchFamily="34" charset="0"/>
              </a:rPr>
              <a:t>создан женщиной; </a:t>
            </a:r>
          </a:p>
          <a:p>
            <a:pPr>
              <a:lnSpc>
                <a:spcPct val="110000"/>
              </a:lnSpc>
            </a:pPr>
            <a:r>
              <a:rPr lang="ru-RU" sz="1500" b="1" dirty="0">
                <a:latin typeface="Arial" pitchFamily="34" charset="0"/>
                <a:cs typeface="Arial" pitchFamily="34" charset="0"/>
              </a:rPr>
              <a:t>молодежный бизнес (лица до 35 лет включительно);</a:t>
            </a:r>
          </a:p>
          <a:p>
            <a:pPr>
              <a:lnSpc>
                <a:spcPct val="110000"/>
              </a:lnSpc>
            </a:pPr>
            <a:r>
              <a:rPr lang="ru-RU" sz="1500" b="1" dirty="0">
                <a:latin typeface="Arial" pitchFamily="34" charset="0"/>
                <a:cs typeface="Arial" pitchFamily="34" charset="0"/>
              </a:rPr>
              <a:t>деятельность в сфере социального бизнеса.</a:t>
            </a:r>
          </a:p>
          <a:p>
            <a:pPr>
              <a:lnSpc>
                <a:spcPct val="110000"/>
              </a:lnSpc>
            </a:pPr>
            <a:endParaRPr lang="ru-RU" sz="1500" b="1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</a:pPr>
            <a:endParaRPr lang="ru-RU" sz="1500" b="1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</a:pPr>
            <a:endParaRPr lang="ru-RU" sz="1500" b="1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</a:pPr>
            <a:endParaRPr lang="ru-RU" sz="1500" b="1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</a:pPr>
            <a:endParaRPr lang="ru-RU" sz="1500" b="1" dirty="0">
              <a:latin typeface="Arial" pitchFamily="34" charset="0"/>
              <a:cs typeface="Arial" pitchFamily="34" charset="0"/>
            </a:endParaRPr>
          </a:p>
          <a:p>
            <a:pPr>
              <a:lnSpc>
                <a:spcPct val="110000"/>
              </a:lnSpc>
            </a:pPr>
            <a:endParaRPr lang="ru-RU" sz="15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ru-RU" altLang="ru-RU" sz="3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Специальные льготные программы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DD8047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2" descr="http://altfond.ru/images/pages/afm/2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pic>
        <p:nvPicPr>
          <p:cNvPr id="11" name="Рисунок 10" descr="C:\Users\kartashova\Desktop\WhatsApp Image 2021-03-17 at 16.11.24.jpeg"/>
          <p:cNvPicPr/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96" y="594744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4829790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95912"/>
            <a:ext cx="10972800" cy="3808602"/>
          </a:xfrm>
        </p:spPr>
        <p:txBody>
          <a:bodyPr>
            <a:normAutofit/>
          </a:bodyPr>
          <a:lstStyle/>
          <a:p>
            <a:pPr marL="109728" indent="0">
              <a:lnSpc>
                <a:spcPct val="110000"/>
              </a:lnSpc>
              <a:buNone/>
            </a:pPr>
            <a:endParaRPr lang="ru-RU" sz="500" b="1" dirty="0">
              <a:latin typeface="Arial" pitchFamily="34" charset="0"/>
              <a:cs typeface="Arial" pitchFamily="34" charset="0"/>
            </a:endParaRPr>
          </a:p>
          <a:p>
            <a:pPr marL="109728" indent="0">
              <a:lnSpc>
                <a:spcPct val="110000"/>
              </a:lnSpc>
              <a:buNone/>
            </a:pPr>
            <a:r>
              <a:rPr lang="ru-RU" sz="2400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для постоянных клиентов</a:t>
            </a:r>
            <a:r>
              <a:rPr lang="ru-RU" b="1" i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1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имеющих действующий, обеспеченный залоговым имуществом заем в Фонде, являющихся заемщиками Фонда более 5 лет, имеющих не менее  3 (трех) погашенных займов в Фонде и положительную кредитную историю</a:t>
            </a:r>
            <a:endParaRPr lang="ru-RU" sz="500" b="1" dirty="0">
              <a:latin typeface="Arial" pitchFamily="34" charset="0"/>
              <a:cs typeface="Arial" pitchFamily="34" charset="0"/>
            </a:endParaRPr>
          </a:p>
          <a:p>
            <a:pPr marL="109728" indent="0">
              <a:lnSpc>
                <a:spcPct val="110000"/>
              </a:lnSpc>
              <a:buNone/>
            </a:pPr>
            <a:r>
              <a:rPr lang="ru-RU" sz="20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-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Надежный партнер 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>-  </a:t>
            </a:r>
            <a:r>
              <a:rPr lang="ru-RU" sz="2000" b="1" dirty="0">
                <a:latin typeface="Arial" pitchFamily="34" charset="0"/>
                <a:cs typeface="Arial" pitchFamily="34" charset="0"/>
              </a:rPr>
              <a:t>з</a:t>
            </a:r>
            <a:r>
              <a:rPr lang="ru-RU" sz="2100" b="1" dirty="0">
                <a:latin typeface="Arial" pitchFamily="34" charset="0"/>
                <a:cs typeface="Arial" pitchFamily="34" charset="0"/>
              </a:rPr>
              <a:t>аем до </a:t>
            </a:r>
            <a:r>
              <a:rPr lang="ru-RU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2 500 000 </a:t>
            </a:r>
            <a:r>
              <a:rPr lang="ru-RU" sz="2100" b="1" dirty="0">
                <a:latin typeface="Arial" pitchFamily="34" charset="0"/>
                <a:cs typeface="Arial" pitchFamily="34" charset="0"/>
              </a:rPr>
              <a:t>рублей по ставке </a:t>
            </a:r>
            <a:r>
              <a:rPr lang="ru-RU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12,125</a:t>
            </a:r>
            <a:r>
              <a:rPr lang="ru-RU" sz="24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%</a:t>
            </a:r>
            <a:r>
              <a:rPr lang="ru-RU" sz="2100" b="1" dirty="0">
                <a:latin typeface="Arial" pitchFamily="34" charset="0"/>
                <a:cs typeface="Arial" pitchFamily="34" charset="0"/>
              </a:rPr>
              <a:t> годовых на срок, не превышающий срок действующего обеспеченного займа </a:t>
            </a:r>
            <a:r>
              <a:rPr lang="ru-RU" sz="21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без предоставления залогового обеспечения</a:t>
            </a:r>
          </a:p>
          <a:p>
            <a:pPr marL="109728" indent="0">
              <a:lnSpc>
                <a:spcPct val="110000"/>
              </a:lnSpc>
              <a:buNone/>
            </a:pPr>
            <a:r>
              <a:rPr lang="ru-RU" sz="2100" b="1" dirty="0">
                <a:latin typeface="Arial" pitchFamily="34" charset="0"/>
                <a:cs typeface="Arial" pitchFamily="34" charset="0"/>
              </a:rPr>
              <a:t>   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r">
              <a:defRPr/>
            </a:pPr>
            <a:r>
              <a:rPr lang="ru-RU" altLang="ru-RU" sz="30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Специальные льготные программы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DD8047">
                  <a:lumMod val="75000"/>
                </a:srgbClr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114C29-46EB-4274-96A6-473D0BC96929}"/>
              </a:ext>
            </a:extLst>
          </p:cNvPr>
          <p:cNvSpPr txBox="1"/>
          <p:nvPr/>
        </p:nvSpPr>
        <p:spPr>
          <a:xfrm>
            <a:off x="311791" y="5737183"/>
            <a:ext cx="8590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Финансирования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2" descr="http://altfond.ru/images/pages/afm/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pic>
        <p:nvPicPr>
          <p:cNvPr id="11" name="Рисунок 10" descr="C:\Users\kartashova\Desktop\WhatsApp Image 2021-03-17 at 16.11.24.jpe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96" y="594744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828140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C:\Users\Priem\Desktop\новые лого\Новая папка (2)\лого бел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241053" y="5572014"/>
            <a:ext cx="1781175" cy="103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Объект 3">
            <a:extLst>
              <a:ext uri="{FF2B5EF4-FFF2-40B4-BE49-F238E27FC236}">
                <a16:creationId xmlns:a16="http://schemas.microsoft.com/office/drawing/2014/main" id="{C481B305-FE9A-4649-8C5E-891F46FBCE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600" y="1895912"/>
            <a:ext cx="10972800" cy="3808602"/>
          </a:xfrm>
        </p:spPr>
        <p:txBody>
          <a:bodyPr>
            <a:normAutofit/>
          </a:bodyPr>
          <a:lstStyle/>
          <a:p>
            <a:endParaRPr lang="ru-RU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  <a:p>
            <a:pPr marL="109728" indent="0">
              <a:buNone/>
            </a:pPr>
            <a:endParaRPr lang="ru-RU" dirty="0">
              <a:latin typeface="Arial" pitchFamily="34" charset="0"/>
              <a:cs typeface="Arial" pitchFamily="34" charset="0"/>
            </a:endParaRPr>
          </a:p>
          <a:p>
            <a:r>
              <a:rPr lang="ru-RU" sz="3600" b="1" dirty="0">
                <a:solidFill>
                  <a:schemeClr val="accent2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 Движимое/ недвижимое имущество (в том числе приобретаемое) и/или поручительство физических и юридических лиц, поручительство Алтайского фонда МСП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1EA9C6F-2E73-435D-AA3A-125B281AE224}"/>
              </a:ext>
            </a:extLst>
          </p:cNvPr>
          <p:cNvSpPr txBox="1"/>
          <p:nvPr/>
        </p:nvSpPr>
        <p:spPr>
          <a:xfrm>
            <a:off x="2860646" y="817749"/>
            <a:ext cx="8590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4000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Обеспечение займа 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B114C29-46EB-4274-96A6-473D0BC96929}"/>
              </a:ext>
            </a:extLst>
          </p:cNvPr>
          <p:cNvSpPr txBox="1"/>
          <p:nvPr/>
        </p:nvSpPr>
        <p:spPr>
          <a:xfrm>
            <a:off x="328266" y="5704514"/>
            <a:ext cx="8590326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000" b="1" dirty="0">
                <a:solidFill>
                  <a:schemeClr val="accent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МКК Фонд Финансирования</a:t>
            </a:r>
          </a:p>
        </p:txBody>
      </p:sp>
      <p:cxnSp>
        <p:nvCxnSpPr>
          <p:cNvPr id="10" name="Прямая соединительная линия 9">
            <a:extLst>
              <a:ext uri="{FF2B5EF4-FFF2-40B4-BE49-F238E27FC236}">
                <a16:creationId xmlns:a16="http://schemas.microsoft.com/office/drawing/2014/main" id="{6038739C-5148-43E2-B917-D8F3661ABB11}"/>
              </a:ext>
            </a:extLst>
          </p:cNvPr>
          <p:cNvCxnSpPr>
            <a:cxnSpLocks/>
          </p:cNvCxnSpPr>
          <p:nvPr/>
        </p:nvCxnSpPr>
        <p:spPr>
          <a:xfrm>
            <a:off x="2088859" y="1500468"/>
            <a:ext cx="9605394" cy="0"/>
          </a:xfrm>
          <a:prstGeom prst="line">
            <a:avLst/>
          </a:prstGeom>
          <a:ln w="19050"/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pic>
        <p:nvPicPr>
          <p:cNvPr id="9" name="Picture 2" descr="http://altfond.ru/images/pages/afm/29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3556" y="500552"/>
            <a:ext cx="3512281" cy="920218"/>
          </a:xfrm>
          <a:prstGeom prst="rect">
            <a:avLst/>
          </a:prstGeom>
          <a:noFill/>
        </p:spPr>
      </p:pic>
      <p:pic>
        <p:nvPicPr>
          <p:cNvPr id="11" name="Рисунок 10" descr="C:\Users\kartashova\Desktop\WhatsApp Image 2021-03-17 at 16.11.24.jpeg"/>
          <p:cNvPicPr/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1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9696" y="594744"/>
            <a:ext cx="2439882" cy="83861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46806</TotalTime>
  <Words>797</Words>
  <Application>Microsoft Office PowerPoint</Application>
  <PresentationFormat>Широкоэкранный</PresentationFormat>
  <Paragraphs>99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Georgia</vt:lpstr>
      <vt:lpstr>Times New Roman</vt:lpstr>
      <vt:lpstr>Trebuchet MS</vt:lpstr>
      <vt:lpstr>Wingdings 2</vt:lpstr>
      <vt:lpstr>Городская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Татьяна Бойко</cp:lastModifiedBy>
  <cp:revision>2351</cp:revision>
  <cp:lastPrinted>2024-04-05T02:31:20Z</cp:lastPrinted>
  <dcterms:created xsi:type="dcterms:W3CDTF">2017-02-18T15:02:40Z</dcterms:created>
  <dcterms:modified xsi:type="dcterms:W3CDTF">2026-02-17T04:06:45Z</dcterms:modified>
</cp:coreProperties>
</file>